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1"/>
  </p:notesMasterIdLst>
  <p:sldIdLst>
    <p:sldId id="339" r:id="rId2"/>
    <p:sldId id="354" r:id="rId3"/>
    <p:sldId id="367" r:id="rId4"/>
    <p:sldId id="355" r:id="rId5"/>
    <p:sldId id="368" r:id="rId6"/>
    <p:sldId id="356" r:id="rId7"/>
    <p:sldId id="357" r:id="rId8"/>
    <p:sldId id="344" r:id="rId9"/>
    <p:sldId id="34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 User" initials="CU" lastIdx="1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76B9"/>
    <a:srgbClr val="B6D5AB"/>
    <a:srgbClr val="EA0000"/>
    <a:srgbClr val="77933C"/>
    <a:srgbClr val="FF3300"/>
    <a:srgbClr val="FF0000"/>
    <a:srgbClr val="CC0000"/>
    <a:srgbClr val="73BEF1"/>
    <a:srgbClr val="1312B9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34587" autoAdjust="0"/>
    <p:restoredTop sz="86353" autoAdjust="0"/>
  </p:normalViewPr>
  <p:slideViewPr>
    <p:cSldViewPr>
      <p:cViewPr varScale="1">
        <p:scale>
          <a:sx n="85" d="100"/>
          <a:sy n="85" d="100"/>
        </p:scale>
        <p:origin x="-2021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4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2248-3E8E-4013-A492-EE2D20E1DA6B}" type="datetimeFigureOut">
              <a:rPr lang="en-US" smtClean="0"/>
              <a:pPr/>
              <a:t>12/21/2012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03EE-1FBA-4CD6-A9B1-250AC4FFD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543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3962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3962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535113"/>
            <a:ext cx="3962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174875"/>
            <a:ext cx="3962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AD2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ransition>
    <p:wipe dir="r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Calibri" pitchFamily="34" charset="0"/>
        <a:buChar char="●"/>
        <a:defRPr lang="en-US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Calibri" pitchFamily="34" charset="0"/>
        <a:buChar char="●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00200"/>
            <a:ext cx="914400" cy="525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/>
              <a:t>Learning Objectives</a:t>
            </a:r>
            <a:endParaRPr lang="en-US" sz="2800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1" y="2514600"/>
            <a:ext cx="64008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r>
              <a:rPr lang="en-US" sz="2400" b="1" dirty="0" smtClean="0"/>
              <a:t> 	</a:t>
            </a:r>
            <a:r>
              <a:rPr lang="en-US" sz="2400" dirty="0" smtClean="0"/>
              <a:t>Analyze and explain the adjustments for supplies and prepaid insurance.</a:t>
            </a:r>
          </a:p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4</a:t>
            </a:r>
            <a:r>
              <a:rPr lang="en-US" sz="2400" b="1" dirty="0" smtClean="0"/>
              <a:t> 	</a:t>
            </a:r>
            <a:r>
              <a:rPr lang="en-US" sz="2400" dirty="0" smtClean="0"/>
              <a:t>Complete the Adjustments columns of a work sheet.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2204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Adjustments on a Work 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Cash paid for an expense in one fiscal period that is not used until a later period is called a </a:t>
            </a:r>
            <a:r>
              <a:rPr lang="en-US" sz="2400" b="1" dirty="0" smtClean="0">
                <a:solidFill>
                  <a:srgbClr val="0070C0"/>
                </a:solidFill>
              </a:rPr>
              <a:t>prepaid expense</a:t>
            </a:r>
            <a:r>
              <a:rPr lang="en-US" sz="2400" dirty="0" smtClean="0"/>
              <a:t>. </a:t>
            </a:r>
          </a:p>
          <a:p>
            <a:r>
              <a:rPr lang="en-US" sz="2400" dirty="0" smtClean="0"/>
              <a:t>Reporting income when it is earned and expenses when they are incurred is called the </a:t>
            </a:r>
            <a:r>
              <a:rPr lang="en-US" sz="2400" b="1" dirty="0" smtClean="0">
                <a:solidFill>
                  <a:srgbClr val="0070C0"/>
                </a:solidFill>
              </a:rPr>
              <a:t>accrual basis of accounting</a:t>
            </a:r>
            <a:r>
              <a:rPr lang="en-US" sz="2400" dirty="0" smtClean="0"/>
              <a:t>. </a:t>
            </a:r>
          </a:p>
          <a:p>
            <a:pPr lvl="1"/>
            <a:r>
              <a:rPr lang="en-US" sz="2000" dirty="0" smtClean="0"/>
              <a:t>Generally accepted accounting principles (GAAP) require the use of the accrual basis of accounting.</a:t>
            </a:r>
          </a:p>
          <a:p>
            <a:r>
              <a:rPr lang="en-US" sz="2400" dirty="0" smtClean="0"/>
              <a:t>Reporting income when the cash is received and expenses when the cash is paid is called the </a:t>
            </a:r>
            <a:r>
              <a:rPr lang="en-US" sz="2400" b="1" dirty="0" smtClean="0">
                <a:solidFill>
                  <a:srgbClr val="0070C0"/>
                </a:solidFill>
              </a:rPr>
              <a:t>cash basis of accounting</a:t>
            </a:r>
            <a:r>
              <a:rPr lang="en-US" sz="2400" dirty="0" smtClean="0"/>
              <a:t>. </a:t>
            </a:r>
          </a:p>
          <a:p>
            <a:r>
              <a:rPr lang="en-US" sz="2400" dirty="0" smtClean="0"/>
              <a:t>Changes recorded on a work sheet to update general ledger accounts at the end of a fiscal period are called </a:t>
            </a:r>
            <a:r>
              <a:rPr lang="en-US" sz="2400" b="1" dirty="0" smtClean="0">
                <a:solidFill>
                  <a:srgbClr val="0070C0"/>
                </a:solidFill>
              </a:rPr>
              <a:t>adjustments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LO3</a:t>
            </a:r>
            <a:endParaRPr lang="en-US" dirty="0"/>
          </a:p>
        </p:txBody>
      </p:sp>
      <p:grpSp>
        <p:nvGrpSpPr>
          <p:cNvPr id="9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371600" y="1600200"/>
            <a:ext cx="640080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indent="-342900" algn="ctr">
              <a:spcBef>
                <a:spcPct val="20000"/>
              </a:spcBef>
              <a:buClr>
                <a:srgbClr val="FF0000"/>
              </a:buClr>
            </a:pPr>
            <a:r>
              <a:rPr lang="en-US" sz="2800" dirty="0" smtClean="0">
                <a:solidFill>
                  <a:srgbClr val="FF0000"/>
                </a:solidFill>
              </a:rPr>
              <a:t>BEFORE ADJUSTMENT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Supplies Adjustment on a Work Sheet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LO3</a:t>
            </a:r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5" name="Flowchart: Delay 14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1371600" y="4963180"/>
            <a:ext cx="32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>
              <a:spcBef>
                <a:spcPct val="20000"/>
              </a:spcBef>
              <a:buClr>
                <a:srgbClr val="FF0000"/>
              </a:buClr>
              <a:tabLst>
                <a:tab pos="2286000" algn="dec"/>
              </a:tabLst>
            </a:pPr>
            <a:r>
              <a:rPr lang="en-US" sz="2800" dirty="0" smtClean="0">
                <a:solidFill>
                  <a:srgbClr val="000000"/>
                </a:solidFill>
              </a:rPr>
              <a:t>Jan. 31 Bal.	620.00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828800" y="2501900"/>
            <a:ext cx="5486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FF0000"/>
              </a:buClr>
            </a:pPr>
            <a:r>
              <a:rPr lang="en-US" sz="2800" dirty="0" smtClean="0">
                <a:solidFill>
                  <a:srgbClr val="000000"/>
                </a:solidFill>
              </a:rPr>
              <a:t>Supplies Expense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371600" y="1600200"/>
            <a:ext cx="6400800" cy="4409420"/>
            <a:chOff x="1371600" y="1600200"/>
            <a:chExt cx="6400800" cy="4409420"/>
          </a:xfrm>
        </p:grpSpPr>
        <p:sp>
          <p:nvSpPr>
            <p:cNvPr id="17" name="Rectangle 16"/>
            <p:cNvSpPr/>
            <p:nvPr/>
          </p:nvSpPr>
          <p:spPr>
            <a:xfrm>
              <a:off x="1371600" y="3108980"/>
              <a:ext cx="32004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-342900">
                <a:spcBef>
                  <a:spcPct val="20000"/>
                </a:spcBef>
                <a:buClr>
                  <a:srgbClr val="FF0000"/>
                </a:buClr>
                <a:tabLst>
                  <a:tab pos="2286000" algn="dec"/>
                  <a:tab pos="3086100" algn="dec"/>
                </a:tabLst>
              </a:pPr>
              <a:r>
                <a:rPr lang="en-US" sz="2800" dirty="0" smtClean="0">
                  <a:solidFill>
                    <a:srgbClr val="000000"/>
                  </a:solidFill>
                </a:rPr>
                <a:t>Adj. (a) 	530.00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371600" y="5486400"/>
              <a:ext cx="32004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-342900">
                <a:spcBef>
                  <a:spcPct val="20000"/>
                </a:spcBef>
                <a:buClr>
                  <a:srgbClr val="FF0000"/>
                </a:buClr>
                <a:tabLst>
                  <a:tab pos="2286000" algn="dec"/>
                  <a:tab pos="3086100" algn="dec"/>
                </a:tabLst>
              </a:pPr>
              <a:r>
                <a:rPr lang="en-US" sz="2800" i="1" dirty="0" smtClean="0">
                  <a:solidFill>
                    <a:srgbClr val="000000"/>
                  </a:solidFill>
                </a:rPr>
                <a:t>(New Bal.	90.00)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828800" y="1600200"/>
              <a:ext cx="548640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indent="-342900" algn="ctr">
                <a:spcBef>
                  <a:spcPct val="20000"/>
                </a:spcBef>
                <a:buClr>
                  <a:srgbClr val="FF0000"/>
                </a:buClr>
              </a:pPr>
              <a:r>
                <a:rPr lang="en-US" sz="2800" dirty="0" smtClean="0">
                  <a:solidFill>
                    <a:srgbClr val="FF0000"/>
                  </a:solidFill>
                </a:rPr>
                <a:t>AFTER ADJUSTMENT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572000" y="4963180"/>
              <a:ext cx="32004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indent="-342900">
                <a:spcBef>
                  <a:spcPct val="20000"/>
                </a:spcBef>
                <a:buClr>
                  <a:srgbClr val="FF0000"/>
                </a:buClr>
                <a:tabLst>
                  <a:tab pos="2286000" algn="dec"/>
                  <a:tab pos="3086100" algn="dec"/>
                </a:tabLst>
              </a:pPr>
              <a:r>
                <a:rPr lang="en-US" sz="2800" dirty="0" smtClean="0">
                  <a:solidFill>
                    <a:srgbClr val="000000"/>
                  </a:solidFill>
                </a:rPr>
                <a:t>Adj. (a) 	530.00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371600" y="3035300"/>
            <a:ext cx="6400800" cy="1143000"/>
            <a:chOff x="1371600" y="2514600"/>
            <a:chExt cx="6400800" cy="1143000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1371600" y="2514600"/>
              <a:ext cx="64008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>
              <a:off x="4000500" y="3086100"/>
              <a:ext cx="1143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/>
          <p:nvPr/>
        </p:nvSpPr>
        <p:spPr>
          <a:xfrm>
            <a:off x="1828800" y="4368800"/>
            <a:ext cx="5486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2800" dirty="0" smtClean="0">
                <a:solidFill>
                  <a:srgbClr val="000000"/>
                </a:solidFill>
              </a:rPr>
              <a:t>Supplies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1371600" y="4902200"/>
            <a:ext cx="6400800" cy="1143000"/>
            <a:chOff x="1371600" y="2514600"/>
            <a:chExt cx="6400800" cy="1143000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1371600" y="2514600"/>
              <a:ext cx="64008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>
              <a:off x="4000500" y="3086100"/>
              <a:ext cx="1143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Supplies Adjustment on a Work Sheet</a:t>
            </a:r>
            <a:endParaRPr lang="en-US" dirty="0"/>
          </a:p>
        </p:txBody>
      </p:sp>
      <p:pic>
        <p:nvPicPr>
          <p:cNvPr id="9" name="Content Placeholder 8" descr="Chapter 6_Page 1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28800"/>
            <a:ext cx="8229600" cy="208666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LO3</a:t>
            </a:r>
            <a:endParaRPr lang="en-US" dirty="0"/>
          </a:p>
        </p:txBody>
      </p:sp>
      <p:grpSp>
        <p:nvGrpSpPr>
          <p:cNvPr id="14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5" name="Flowchart: Delay 14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Rectangle 27"/>
          <p:cNvSpPr>
            <a:spLocks noChangeArrowheads="1"/>
          </p:cNvSpPr>
          <p:nvPr/>
        </p:nvSpPr>
        <p:spPr bwMode="auto">
          <a:xfrm>
            <a:off x="152400" y="4586069"/>
            <a:ext cx="8839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dirty="0" smtClean="0"/>
              <a:t>Write the debit amount in the Adjustments Debit column on the line with the account title Supplies Expense.</a:t>
            </a:r>
            <a:endParaRPr lang="en-US" dirty="0"/>
          </a:p>
        </p:txBody>
      </p:sp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152400" y="5323929"/>
            <a:ext cx="883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	</a:t>
            </a:r>
            <a:r>
              <a:rPr lang="en-US" dirty="0" smtClean="0"/>
              <a:t>Write the credit amount in the Credit column on the line with the account title Supplies.</a:t>
            </a:r>
            <a:endParaRPr lang="en-US" dirty="0"/>
          </a:p>
        </p:txBody>
      </p:sp>
      <p:sp>
        <p:nvSpPr>
          <p:cNvPr id="19" name="Rectangle 30"/>
          <p:cNvSpPr>
            <a:spLocks noChangeArrowheads="1"/>
          </p:cNvSpPr>
          <p:nvPr/>
        </p:nvSpPr>
        <p:spPr bwMode="auto">
          <a:xfrm>
            <a:off x="152400" y="5784790"/>
            <a:ext cx="8839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dirty="0" smtClean="0"/>
              <a:t>Label the two parts of this adjustment with a small letter </a:t>
            </a:r>
            <a:r>
              <a:rPr lang="en-US" i="1" dirty="0" smtClean="0"/>
              <a:t>a </a:t>
            </a:r>
            <a:r>
              <a:rPr lang="en-US" dirty="0" smtClean="0"/>
              <a:t>in parentheses.</a:t>
            </a:r>
            <a:endParaRPr lang="en-US" dirty="0"/>
          </a:p>
        </p:txBody>
      </p:sp>
      <p:grpSp>
        <p:nvGrpSpPr>
          <p:cNvPr id="42" name="Group 41"/>
          <p:cNvGrpSpPr/>
          <p:nvPr/>
        </p:nvGrpSpPr>
        <p:grpSpPr>
          <a:xfrm>
            <a:off x="6248400" y="1409700"/>
            <a:ext cx="1524000" cy="1409700"/>
            <a:chOff x="6248400" y="1409700"/>
            <a:chExt cx="1524000" cy="1409700"/>
          </a:xfrm>
        </p:grpSpPr>
        <p:grpSp>
          <p:nvGrpSpPr>
            <p:cNvPr id="26" name="Group 25"/>
            <p:cNvGrpSpPr/>
            <p:nvPr/>
          </p:nvGrpSpPr>
          <p:grpSpPr>
            <a:xfrm>
              <a:off x="6248400" y="1417320"/>
              <a:ext cx="1524000" cy="1402080"/>
              <a:chOff x="4495800" y="2712720"/>
              <a:chExt cx="1524000" cy="1402080"/>
            </a:xfrm>
          </p:grpSpPr>
          <p:sp>
            <p:nvSpPr>
              <p:cNvPr id="27" name="Line 20"/>
              <p:cNvSpPr>
                <a:spLocks noChangeShapeType="1"/>
              </p:cNvSpPr>
              <p:nvPr/>
            </p:nvSpPr>
            <p:spPr bwMode="auto">
              <a:xfrm flipH="1" flipV="1">
                <a:off x="4648200" y="2895600"/>
                <a:ext cx="1371600" cy="12192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8" name="Rectangle 9"/>
              <p:cNvSpPr>
                <a:spLocks noChangeArrowheads="1"/>
              </p:cNvSpPr>
              <p:nvPr/>
            </p:nvSpPr>
            <p:spPr bwMode="auto">
              <a:xfrm>
                <a:off x="4495800" y="271272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2</a:t>
                </a: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6586180" y="1409700"/>
              <a:ext cx="8052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1376B9"/>
                  </a:solidFill>
                </a:rPr>
                <a:t>Credit </a:t>
              </a:r>
              <a:endParaRPr lang="en-US" dirty="0">
                <a:solidFill>
                  <a:srgbClr val="1376B9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044440" y="3657600"/>
            <a:ext cx="1203960" cy="868680"/>
            <a:chOff x="5044440" y="3657600"/>
            <a:chExt cx="1203960" cy="868680"/>
          </a:xfrm>
        </p:grpSpPr>
        <p:grpSp>
          <p:nvGrpSpPr>
            <p:cNvPr id="23" name="Group 22"/>
            <p:cNvGrpSpPr/>
            <p:nvPr/>
          </p:nvGrpSpPr>
          <p:grpSpPr>
            <a:xfrm>
              <a:off x="5044440" y="3657600"/>
              <a:ext cx="1203960" cy="868680"/>
              <a:chOff x="1082040" y="2514600"/>
              <a:chExt cx="1203960" cy="868680"/>
            </a:xfrm>
          </p:grpSpPr>
          <p:cxnSp>
            <p:nvCxnSpPr>
              <p:cNvPr id="24" name="Straight Arrow Connector 23"/>
              <p:cNvCxnSpPr/>
              <p:nvPr/>
            </p:nvCxnSpPr>
            <p:spPr>
              <a:xfrm flipV="1">
                <a:off x="1219200" y="2514600"/>
                <a:ext cx="1066800" cy="7620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7"/>
              <p:cNvSpPr>
                <a:spLocks noChangeArrowheads="1"/>
              </p:cNvSpPr>
              <p:nvPr/>
            </p:nvSpPr>
            <p:spPr bwMode="auto">
              <a:xfrm>
                <a:off x="1082040" y="301752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3</a:t>
                </a:r>
              </a:p>
            </p:txBody>
          </p:sp>
        </p:grpSp>
        <p:sp>
          <p:nvSpPr>
            <p:cNvPr id="37" name="Rectangle 36"/>
            <p:cNvSpPr/>
            <p:nvPr/>
          </p:nvSpPr>
          <p:spPr>
            <a:xfrm>
              <a:off x="5410200" y="4152900"/>
              <a:ext cx="68320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1376B9"/>
                  </a:solidFill>
                </a:rPr>
                <a:t>Label</a:t>
              </a:r>
              <a:endParaRPr lang="en-US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934200" y="3733800"/>
            <a:ext cx="1905000" cy="788432"/>
            <a:chOff x="6934200" y="3733800"/>
            <a:chExt cx="1905000" cy="788432"/>
          </a:xfrm>
        </p:grpSpPr>
        <p:grpSp>
          <p:nvGrpSpPr>
            <p:cNvPr id="32" name="Group 31"/>
            <p:cNvGrpSpPr/>
            <p:nvPr/>
          </p:nvGrpSpPr>
          <p:grpSpPr>
            <a:xfrm>
              <a:off x="6934200" y="3733800"/>
              <a:ext cx="1219200" cy="784860"/>
              <a:chOff x="2286000" y="2514600"/>
              <a:chExt cx="1219200" cy="784860"/>
            </a:xfrm>
          </p:grpSpPr>
          <p:cxnSp>
            <p:nvCxnSpPr>
              <p:cNvPr id="33" name="Straight Arrow Connector 32"/>
              <p:cNvCxnSpPr/>
              <p:nvPr/>
            </p:nvCxnSpPr>
            <p:spPr>
              <a:xfrm flipH="1" flipV="1">
                <a:off x="2286000" y="2514600"/>
                <a:ext cx="1066800" cy="6096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ectangle 7"/>
              <p:cNvSpPr>
                <a:spLocks noChangeArrowheads="1"/>
              </p:cNvSpPr>
              <p:nvPr/>
            </p:nvSpPr>
            <p:spPr bwMode="auto">
              <a:xfrm>
                <a:off x="3139440" y="29337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  <p:sp>
          <p:nvSpPr>
            <p:cNvPr id="38" name="Rectangle 37"/>
            <p:cNvSpPr/>
            <p:nvPr/>
          </p:nvSpPr>
          <p:spPr>
            <a:xfrm>
              <a:off x="8091880" y="4152900"/>
              <a:ext cx="74732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1376B9"/>
                  </a:solidFill>
                </a:rPr>
                <a:t>Debit </a:t>
              </a:r>
              <a:endParaRPr lang="en-US" dirty="0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utoUpdateAnimBg="0"/>
      <p:bldP spid="18" grpId="0" autoUpdateAnimBg="0"/>
      <p:bldP spid="1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371600" y="1600200"/>
            <a:ext cx="640080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indent="-342900" algn="ctr">
              <a:spcBef>
                <a:spcPct val="20000"/>
              </a:spcBef>
              <a:buClr>
                <a:srgbClr val="FF0000"/>
              </a:buClr>
            </a:pPr>
            <a:r>
              <a:rPr lang="en-US" sz="2800" dirty="0" smtClean="0">
                <a:solidFill>
                  <a:srgbClr val="FF0000"/>
                </a:solidFill>
              </a:rPr>
              <a:t>BEFORE ADJUSTMENT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Prepaid Insurance Adjustment </a:t>
            </a:r>
            <a:br>
              <a:rPr lang="en-US" dirty="0" smtClean="0"/>
            </a:br>
            <a:r>
              <a:rPr lang="en-US" dirty="0" smtClean="0"/>
              <a:t>on a Work Sheet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LO3</a:t>
            </a:r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5" name="Flowchart: Delay 14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1371600" y="4963180"/>
            <a:ext cx="32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>
              <a:spcBef>
                <a:spcPct val="20000"/>
              </a:spcBef>
              <a:buClr>
                <a:srgbClr val="FF0000"/>
              </a:buClr>
              <a:tabLst>
                <a:tab pos="2286000" algn="dec"/>
              </a:tabLst>
            </a:pPr>
            <a:r>
              <a:rPr lang="en-US" sz="2800" dirty="0" smtClean="0">
                <a:solidFill>
                  <a:srgbClr val="000000"/>
                </a:solidFill>
              </a:rPr>
              <a:t>Jan. 31 Bal.	900.00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828800" y="2501900"/>
            <a:ext cx="5486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FF0000"/>
              </a:buClr>
            </a:pPr>
            <a:r>
              <a:rPr lang="en-US" sz="2800" dirty="0" smtClean="0">
                <a:solidFill>
                  <a:srgbClr val="000000"/>
                </a:solidFill>
              </a:rPr>
              <a:t>Insurance Expense</a:t>
            </a:r>
          </a:p>
        </p:txBody>
      </p:sp>
      <p:grpSp>
        <p:nvGrpSpPr>
          <p:cNvPr id="5" name="Group 35"/>
          <p:cNvGrpSpPr/>
          <p:nvPr/>
        </p:nvGrpSpPr>
        <p:grpSpPr>
          <a:xfrm>
            <a:off x="1371600" y="1600200"/>
            <a:ext cx="6400800" cy="4409420"/>
            <a:chOff x="1371600" y="1600200"/>
            <a:chExt cx="6400800" cy="4409420"/>
          </a:xfrm>
        </p:grpSpPr>
        <p:sp>
          <p:nvSpPr>
            <p:cNvPr id="17" name="Rectangle 16"/>
            <p:cNvSpPr/>
            <p:nvPr/>
          </p:nvSpPr>
          <p:spPr>
            <a:xfrm>
              <a:off x="1371600" y="3108980"/>
              <a:ext cx="32004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-342900">
                <a:spcBef>
                  <a:spcPct val="20000"/>
                </a:spcBef>
                <a:buClr>
                  <a:srgbClr val="FF0000"/>
                </a:buClr>
                <a:tabLst>
                  <a:tab pos="2286000" algn="dec"/>
                  <a:tab pos="3086100" algn="dec"/>
                </a:tabLst>
              </a:pPr>
              <a:r>
                <a:rPr lang="en-US" sz="2800" dirty="0" smtClean="0">
                  <a:solidFill>
                    <a:srgbClr val="000000"/>
                  </a:solidFill>
                </a:rPr>
                <a:t>Adj. (b) 	150.00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371600" y="5486400"/>
              <a:ext cx="32004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-342900">
                <a:spcBef>
                  <a:spcPct val="20000"/>
                </a:spcBef>
                <a:buClr>
                  <a:srgbClr val="FF0000"/>
                </a:buClr>
                <a:tabLst>
                  <a:tab pos="2286000" algn="dec"/>
                  <a:tab pos="3086100" algn="dec"/>
                </a:tabLst>
              </a:pPr>
              <a:r>
                <a:rPr lang="en-US" sz="2800" i="1" dirty="0" smtClean="0">
                  <a:solidFill>
                    <a:srgbClr val="000000"/>
                  </a:solidFill>
                </a:rPr>
                <a:t>(New Bal.	750.00)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828800" y="1600200"/>
              <a:ext cx="548640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indent="-342900" algn="ctr">
                <a:spcBef>
                  <a:spcPct val="20000"/>
                </a:spcBef>
                <a:buClr>
                  <a:srgbClr val="FF0000"/>
                </a:buClr>
              </a:pPr>
              <a:r>
                <a:rPr lang="en-US" sz="2800" dirty="0" smtClean="0">
                  <a:solidFill>
                    <a:srgbClr val="FF0000"/>
                  </a:solidFill>
                </a:rPr>
                <a:t>AFTER ADJUSTMENT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572000" y="4963180"/>
              <a:ext cx="32004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indent="-342900">
                <a:spcBef>
                  <a:spcPct val="20000"/>
                </a:spcBef>
                <a:buClr>
                  <a:srgbClr val="FF0000"/>
                </a:buClr>
                <a:tabLst>
                  <a:tab pos="2286000" algn="dec"/>
                  <a:tab pos="3086100" algn="dec"/>
                </a:tabLst>
              </a:pPr>
              <a:r>
                <a:rPr lang="en-US" sz="2800" dirty="0" smtClean="0">
                  <a:solidFill>
                    <a:srgbClr val="000000"/>
                  </a:solidFill>
                </a:rPr>
                <a:t>Adj. (b) 	150.00</a:t>
              </a:r>
            </a:p>
          </p:txBody>
        </p:sp>
      </p:grpSp>
      <p:grpSp>
        <p:nvGrpSpPr>
          <p:cNvPr id="6" name="Group 30"/>
          <p:cNvGrpSpPr/>
          <p:nvPr/>
        </p:nvGrpSpPr>
        <p:grpSpPr>
          <a:xfrm>
            <a:off x="1371600" y="3035300"/>
            <a:ext cx="6400800" cy="1143000"/>
            <a:chOff x="1371600" y="2514600"/>
            <a:chExt cx="6400800" cy="1143000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1371600" y="2514600"/>
              <a:ext cx="64008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>
              <a:off x="4000500" y="3086100"/>
              <a:ext cx="1143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/>
          <p:nvPr/>
        </p:nvSpPr>
        <p:spPr>
          <a:xfrm>
            <a:off x="1828800" y="4368800"/>
            <a:ext cx="5486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rgbClr val="FF0000"/>
              </a:buClr>
            </a:pPr>
            <a:r>
              <a:rPr lang="en-US" sz="2800" dirty="0" smtClean="0">
                <a:solidFill>
                  <a:srgbClr val="000000"/>
                </a:solidFill>
              </a:rPr>
              <a:t>Prepaid Insurance</a:t>
            </a:r>
          </a:p>
        </p:txBody>
      </p:sp>
      <p:grpSp>
        <p:nvGrpSpPr>
          <p:cNvPr id="7" name="Group 32"/>
          <p:cNvGrpSpPr/>
          <p:nvPr/>
        </p:nvGrpSpPr>
        <p:grpSpPr>
          <a:xfrm>
            <a:off x="1371600" y="4902200"/>
            <a:ext cx="6400800" cy="1143000"/>
            <a:chOff x="1371600" y="2514600"/>
            <a:chExt cx="6400800" cy="1143000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1371600" y="2514600"/>
              <a:ext cx="64008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>
              <a:off x="4000500" y="3086100"/>
              <a:ext cx="11430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Prepaid Insurance Adjustment </a:t>
            </a:r>
            <a:br>
              <a:rPr lang="en-US" dirty="0" smtClean="0"/>
            </a:br>
            <a:r>
              <a:rPr lang="en-US" dirty="0" smtClean="0"/>
              <a:t>on a Work Sheet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 descr="Chapter 6_Page 1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828800"/>
            <a:ext cx="8229600" cy="20812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LO3</a:t>
            </a:r>
            <a:endParaRPr lang="en-US" dirty="0"/>
          </a:p>
        </p:txBody>
      </p:sp>
      <p:grpSp>
        <p:nvGrpSpPr>
          <p:cNvPr id="10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1" name="Flowchart: Delay 10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 27"/>
          <p:cNvSpPr>
            <a:spLocks noChangeArrowheads="1"/>
          </p:cNvSpPr>
          <p:nvPr/>
        </p:nvSpPr>
        <p:spPr bwMode="auto">
          <a:xfrm>
            <a:off x="472952" y="4586069"/>
            <a:ext cx="86710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dirty="0" smtClean="0"/>
              <a:t>Write the debit amount in the Adjustments Debit column on the line with the account title Insurance Expense.</a:t>
            </a:r>
            <a:endParaRPr lang="en-US" dirty="0"/>
          </a:p>
        </p:txBody>
      </p:sp>
      <p:sp>
        <p:nvSpPr>
          <p:cNvPr id="14" name="Rectangle 29"/>
          <p:cNvSpPr>
            <a:spLocks noChangeArrowheads="1"/>
          </p:cNvSpPr>
          <p:nvPr/>
        </p:nvSpPr>
        <p:spPr bwMode="auto">
          <a:xfrm>
            <a:off x="472952" y="5248506"/>
            <a:ext cx="86710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	</a:t>
            </a:r>
            <a:r>
              <a:rPr lang="en-US" dirty="0" smtClean="0"/>
              <a:t>Write the credit amount in the Credit column on the line with the account title Prepaid Insurance.</a:t>
            </a:r>
            <a:endParaRPr lang="en-US" dirty="0"/>
          </a:p>
        </p:txBody>
      </p:sp>
      <p:sp>
        <p:nvSpPr>
          <p:cNvPr id="15" name="Rectangle 30"/>
          <p:cNvSpPr>
            <a:spLocks noChangeArrowheads="1"/>
          </p:cNvSpPr>
          <p:nvPr/>
        </p:nvSpPr>
        <p:spPr bwMode="auto">
          <a:xfrm>
            <a:off x="472952" y="5910944"/>
            <a:ext cx="86710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</a:t>
            </a:r>
            <a:r>
              <a:rPr lang="en-US" dirty="0" smtClean="0"/>
              <a:t>Label the two parts of this adjustment with a small letter </a:t>
            </a:r>
            <a:r>
              <a:rPr lang="en-US" i="1" dirty="0" smtClean="0"/>
              <a:t>b </a:t>
            </a:r>
            <a:r>
              <a:rPr lang="en-US" dirty="0" smtClean="0"/>
              <a:t>in parentheses.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5044440" y="3657600"/>
            <a:ext cx="1203960" cy="868680"/>
            <a:chOff x="5044440" y="3657600"/>
            <a:chExt cx="1203960" cy="868680"/>
          </a:xfrm>
        </p:grpSpPr>
        <p:grpSp>
          <p:nvGrpSpPr>
            <p:cNvPr id="20" name="Group 22"/>
            <p:cNvGrpSpPr/>
            <p:nvPr/>
          </p:nvGrpSpPr>
          <p:grpSpPr>
            <a:xfrm>
              <a:off x="5044440" y="3657600"/>
              <a:ext cx="1203960" cy="868680"/>
              <a:chOff x="1082040" y="2514600"/>
              <a:chExt cx="1203960" cy="868680"/>
            </a:xfrm>
          </p:grpSpPr>
          <p:cxnSp>
            <p:nvCxnSpPr>
              <p:cNvPr id="22" name="Straight Arrow Connector 21"/>
              <p:cNvCxnSpPr/>
              <p:nvPr/>
            </p:nvCxnSpPr>
            <p:spPr>
              <a:xfrm flipV="1">
                <a:off x="1219200" y="2514600"/>
                <a:ext cx="1066800" cy="7620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7"/>
              <p:cNvSpPr>
                <a:spLocks noChangeArrowheads="1"/>
              </p:cNvSpPr>
              <p:nvPr/>
            </p:nvSpPr>
            <p:spPr bwMode="auto">
              <a:xfrm>
                <a:off x="1082040" y="301752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3</a:t>
                </a:r>
              </a:p>
            </p:txBody>
          </p:sp>
        </p:grpSp>
        <p:sp>
          <p:nvSpPr>
            <p:cNvPr id="21" name="Rectangle 20"/>
            <p:cNvSpPr/>
            <p:nvPr/>
          </p:nvSpPr>
          <p:spPr>
            <a:xfrm>
              <a:off x="5410200" y="4152900"/>
              <a:ext cx="68320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1376B9"/>
                  </a:solidFill>
                </a:rPr>
                <a:t>Label</a:t>
              </a:r>
              <a:endParaRPr lang="en-US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934200" y="3733800"/>
            <a:ext cx="1905000" cy="788432"/>
            <a:chOff x="6934200" y="3733800"/>
            <a:chExt cx="1905000" cy="788432"/>
          </a:xfrm>
        </p:grpSpPr>
        <p:grpSp>
          <p:nvGrpSpPr>
            <p:cNvPr id="25" name="Group 31"/>
            <p:cNvGrpSpPr/>
            <p:nvPr/>
          </p:nvGrpSpPr>
          <p:grpSpPr>
            <a:xfrm>
              <a:off x="6934200" y="3733800"/>
              <a:ext cx="1219200" cy="784860"/>
              <a:chOff x="2286000" y="2514600"/>
              <a:chExt cx="1219200" cy="784860"/>
            </a:xfrm>
          </p:grpSpPr>
          <p:cxnSp>
            <p:nvCxnSpPr>
              <p:cNvPr id="27" name="Straight Arrow Connector 26"/>
              <p:cNvCxnSpPr/>
              <p:nvPr/>
            </p:nvCxnSpPr>
            <p:spPr>
              <a:xfrm flipH="1" flipV="1">
                <a:off x="2286000" y="2514600"/>
                <a:ext cx="1066800" cy="6096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Rectangle 7"/>
              <p:cNvSpPr>
                <a:spLocks noChangeArrowheads="1"/>
              </p:cNvSpPr>
              <p:nvPr/>
            </p:nvSpPr>
            <p:spPr bwMode="auto">
              <a:xfrm>
                <a:off x="3139440" y="29337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  <p:sp>
          <p:nvSpPr>
            <p:cNvPr id="26" name="Rectangle 25"/>
            <p:cNvSpPr/>
            <p:nvPr/>
          </p:nvSpPr>
          <p:spPr>
            <a:xfrm>
              <a:off x="8091880" y="4152900"/>
              <a:ext cx="74732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1376B9"/>
                  </a:solidFill>
                </a:rPr>
                <a:t>Debit </a:t>
              </a:r>
              <a:endParaRPr lang="en-US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248400" y="1409700"/>
            <a:ext cx="1524000" cy="1409700"/>
            <a:chOff x="6248400" y="1409700"/>
            <a:chExt cx="1524000" cy="1409700"/>
          </a:xfrm>
        </p:grpSpPr>
        <p:grpSp>
          <p:nvGrpSpPr>
            <p:cNvPr id="30" name="Group 25"/>
            <p:cNvGrpSpPr/>
            <p:nvPr/>
          </p:nvGrpSpPr>
          <p:grpSpPr>
            <a:xfrm>
              <a:off x="6248400" y="1417320"/>
              <a:ext cx="1524000" cy="1402080"/>
              <a:chOff x="4495800" y="2712720"/>
              <a:chExt cx="1524000" cy="1402080"/>
            </a:xfrm>
          </p:grpSpPr>
          <p:sp>
            <p:nvSpPr>
              <p:cNvPr id="32" name="Line 20"/>
              <p:cNvSpPr>
                <a:spLocks noChangeShapeType="1"/>
              </p:cNvSpPr>
              <p:nvPr/>
            </p:nvSpPr>
            <p:spPr bwMode="auto">
              <a:xfrm flipH="1" flipV="1">
                <a:off x="4648200" y="2895600"/>
                <a:ext cx="1371600" cy="12192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3" name="Rectangle 9"/>
              <p:cNvSpPr>
                <a:spLocks noChangeArrowheads="1"/>
              </p:cNvSpPr>
              <p:nvPr/>
            </p:nvSpPr>
            <p:spPr bwMode="auto">
              <a:xfrm>
                <a:off x="4495800" y="271272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2</a:t>
                </a: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6586180" y="1409700"/>
              <a:ext cx="8052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1376B9"/>
                  </a:solidFill>
                </a:rPr>
                <a:t>Credit </a:t>
              </a:r>
              <a:endParaRPr lang="en-US" dirty="0">
                <a:solidFill>
                  <a:srgbClr val="1376B9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4" grpId="0" autoUpdateAnimBg="0"/>
      <p:bldP spid="1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Chapter 6_Page 1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441993"/>
            <a:ext cx="7315200" cy="35903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Proving the Adjustments Columns </a:t>
            </a:r>
            <a:br>
              <a:rPr lang="en-US" dirty="0" smtClean="0"/>
            </a:br>
            <a:r>
              <a:rPr lang="en-US" dirty="0" smtClean="0"/>
              <a:t>of a Work Sheet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LO4</a:t>
            </a:r>
            <a:endParaRPr lang="en-US" dirty="0"/>
          </a:p>
        </p:txBody>
      </p:sp>
      <p:grpSp>
        <p:nvGrpSpPr>
          <p:cNvPr id="11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2" name="Flowchart: Delay 11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Rectangle 27"/>
          <p:cNvSpPr>
            <a:spLocks noChangeArrowheads="1"/>
          </p:cNvSpPr>
          <p:nvPr/>
        </p:nvSpPr>
        <p:spPr bwMode="auto">
          <a:xfrm>
            <a:off x="472952" y="5029200"/>
            <a:ext cx="66898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	</a:t>
            </a:r>
            <a:r>
              <a:rPr lang="en-US" dirty="0" smtClean="0"/>
              <a:t>Rule a single line across the two Adjustments columns on the same line as the single line for the Trial Balance columns.</a:t>
            </a:r>
            <a:endParaRPr lang="en-US" dirty="0"/>
          </a:p>
        </p:txBody>
      </p:sp>
      <p:sp>
        <p:nvSpPr>
          <p:cNvPr id="15" name="Rectangle 29"/>
          <p:cNvSpPr>
            <a:spLocks noChangeArrowheads="1"/>
          </p:cNvSpPr>
          <p:nvPr/>
        </p:nvSpPr>
        <p:spPr bwMode="auto">
          <a:xfrm>
            <a:off x="472952" y="5668833"/>
            <a:ext cx="86710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	</a:t>
            </a:r>
            <a:r>
              <a:rPr lang="en-US" dirty="0" smtClean="0"/>
              <a:t>Add both the Adjustments Debit and Credit columns.</a:t>
            </a:r>
            <a:endParaRPr lang="en-US" dirty="0"/>
          </a:p>
        </p:txBody>
      </p:sp>
      <p:sp>
        <p:nvSpPr>
          <p:cNvPr id="16" name="Rectangle 30"/>
          <p:cNvSpPr>
            <a:spLocks noChangeArrowheads="1"/>
          </p:cNvSpPr>
          <p:nvPr/>
        </p:nvSpPr>
        <p:spPr bwMode="auto">
          <a:xfrm>
            <a:off x="472952" y="6031468"/>
            <a:ext cx="86710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None/>
              <a:tabLst>
                <a:tab pos="347663" algn="l"/>
              </a:tabLst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/>
              <a:t>Rule double lines across both Adjustments columns. 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7525465" y="4579620"/>
            <a:ext cx="1444363" cy="373380"/>
            <a:chOff x="5486400" y="1493520"/>
            <a:chExt cx="1444363" cy="373380"/>
          </a:xfrm>
        </p:grpSpPr>
        <p:grpSp>
          <p:nvGrpSpPr>
            <p:cNvPr id="18" name="Group 25"/>
            <p:cNvGrpSpPr/>
            <p:nvPr/>
          </p:nvGrpSpPr>
          <p:grpSpPr>
            <a:xfrm>
              <a:off x="5486400" y="1501140"/>
              <a:ext cx="746760" cy="365760"/>
              <a:chOff x="3733800" y="2796540"/>
              <a:chExt cx="746760" cy="365760"/>
            </a:xfrm>
          </p:grpSpPr>
          <p:sp>
            <p:nvSpPr>
              <p:cNvPr id="20" name="Line 20"/>
              <p:cNvSpPr>
                <a:spLocks noChangeShapeType="1"/>
              </p:cNvSpPr>
              <p:nvPr/>
            </p:nvSpPr>
            <p:spPr bwMode="auto">
              <a:xfrm flipV="1">
                <a:off x="3733800" y="2977244"/>
                <a:ext cx="640080" cy="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" name="Rectangle 9"/>
              <p:cNvSpPr>
                <a:spLocks noChangeArrowheads="1"/>
              </p:cNvSpPr>
              <p:nvPr/>
            </p:nvSpPr>
            <p:spPr bwMode="auto">
              <a:xfrm>
                <a:off x="4114800" y="279654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2</a:t>
                </a: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6205180" y="1493520"/>
              <a:ext cx="7255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1376B9"/>
                  </a:solidFill>
                </a:rPr>
                <a:t>Totals</a:t>
              </a:r>
              <a:endParaRPr lang="en-US" dirty="0">
                <a:solidFill>
                  <a:srgbClr val="1376B9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705600" y="4953000"/>
            <a:ext cx="2075970" cy="792480"/>
            <a:chOff x="3977640" y="3733800"/>
            <a:chExt cx="2075970" cy="792480"/>
          </a:xfrm>
        </p:grpSpPr>
        <p:grpSp>
          <p:nvGrpSpPr>
            <p:cNvPr id="23" name="Group 22"/>
            <p:cNvGrpSpPr/>
            <p:nvPr/>
          </p:nvGrpSpPr>
          <p:grpSpPr>
            <a:xfrm>
              <a:off x="3977640" y="3733800"/>
              <a:ext cx="746760" cy="792480"/>
              <a:chOff x="15240" y="2590800"/>
              <a:chExt cx="746760" cy="792480"/>
            </a:xfrm>
          </p:grpSpPr>
          <p:cxnSp>
            <p:nvCxnSpPr>
              <p:cNvPr id="25" name="Straight Arrow Connector 24"/>
              <p:cNvCxnSpPr/>
              <p:nvPr/>
            </p:nvCxnSpPr>
            <p:spPr>
              <a:xfrm flipH="1" flipV="1">
                <a:off x="15240" y="2590800"/>
                <a:ext cx="609600" cy="6096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396240" y="301752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3</a:t>
                </a:r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4724400" y="4152900"/>
              <a:ext cx="132921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1376B9"/>
                  </a:solidFill>
                </a:rPr>
                <a:t>Double Rule</a:t>
              </a: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705600" y="3392269"/>
            <a:ext cx="2128791" cy="1255931"/>
            <a:chOff x="6705600" y="4001869"/>
            <a:chExt cx="2128791" cy="1255931"/>
          </a:xfrm>
        </p:grpSpPr>
        <p:grpSp>
          <p:nvGrpSpPr>
            <p:cNvPr id="28" name="Group 31"/>
            <p:cNvGrpSpPr/>
            <p:nvPr/>
          </p:nvGrpSpPr>
          <p:grpSpPr>
            <a:xfrm>
              <a:off x="6705600" y="4152900"/>
              <a:ext cx="1447800" cy="1104900"/>
              <a:chOff x="2057400" y="2933700"/>
              <a:chExt cx="1447800" cy="1104900"/>
            </a:xfrm>
          </p:grpSpPr>
          <p:cxnSp>
            <p:nvCxnSpPr>
              <p:cNvPr id="30" name="Straight Arrow Connector 29"/>
              <p:cNvCxnSpPr/>
              <p:nvPr/>
            </p:nvCxnSpPr>
            <p:spPr>
              <a:xfrm flipH="1">
                <a:off x="2057400" y="3124200"/>
                <a:ext cx="1295400" cy="9144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Rectangle 7"/>
              <p:cNvSpPr>
                <a:spLocks noChangeArrowheads="1"/>
              </p:cNvSpPr>
              <p:nvPr/>
            </p:nvSpPr>
            <p:spPr bwMode="auto">
              <a:xfrm>
                <a:off x="3139440" y="29337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  <p:sp>
          <p:nvSpPr>
            <p:cNvPr id="29" name="Rectangle 28"/>
            <p:cNvSpPr/>
            <p:nvPr/>
          </p:nvSpPr>
          <p:spPr>
            <a:xfrm>
              <a:off x="8091880" y="4001869"/>
              <a:ext cx="74251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1376B9"/>
                  </a:solidFill>
                </a:rPr>
                <a:t>Single</a:t>
              </a:r>
              <a:br>
                <a:rPr lang="en-US" dirty="0" smtClean="0">
                  <a:solidFill>
                    <a:srgbClr val="1376B9"/>
                  </a:solidFill>
                </a:rPr>
              </a:br>
              <a:r>
                <a:rPr lang="en-US" dirty="0" smtClean="0">
                  <a:solidFill>
                    <a:srgbClr val="1376B9"/>
                  </a:solidFill>
                </a:rPr>
                <a:t>Rule</a:t>
              </a:r>
              <a:endParaRPr lang="en-US" dirty="0"/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  <p:bldP spid="15" grpId="0" autoUpdateAnimBg="0"/>
      <p:bldP spid="1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6-2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>
                <a:solidFill>
                  <a:srgbClr val="FF0000"/>
                </a:solidFill>
              </a:rPr>
              <a:t>1</a:t>
            </a:r>
            <a:r>
              <a:rPr lang="en-US" b="1" dirty="0" smtClean="0">
                <a:solidFill>
                  <a:srgbClr val="FF0000"/>
                </a:solidFill>
              </a:rPr>
              <a:t>.	</a:t>
            </a:r>
            <a:r>
              <a:rPr lang="en-US" dirty="0" smtClean="0"/>
              <a:t>Explain </a:t>
            </a:r>
            <a:r>
              <a:rPr lang="en-US" dirty="0"/>
              <a:t>how the concept of Matching Expenses with Revenue relates to adjustments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3429000"/>
            <a:ext cx="7315200" cy="2697163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An expense should be reported in the same fiscal period that it is used to produce revenue.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6-2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514350" marR="0" indent="-5143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3200" b="1" kern="1200" baseline="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2.	</a:t>
            </a:r>
            <a:r>
              <a:rPr lang="en-US" sz="3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List the four questions asked in analyzing an adjustment on a work sheet.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914400" y="2971800"/>
            <a:ext cx="7315200" cy="32004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1.	What is the balance of the account to be adjusted?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2.	What should the balance be for this account?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3.	What must be done to correct the account balance?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Clr>
                <a:srgbClr val="FF0000"/>
              </a:buClr>
            </a:pPr>
            <a:r>
              <a:rPr lang="en-US" sz="3200" dirty="0" smtClean="0">
                <a:solidFill>
                  <a:srgbClr val="000000"/>
                </a:solidFill>
                <a:ea typeface="Times New Roman"/>
                <a:cs typeface="Times-Roman"/>
              </a:rPr>
              <a:t>4.	What adjustment is made?</a:t>
            </a:r>
            <a:endParaRPr lang="en-US" sz="3200" dirty="0" smtClean="0">
              <a:solidFill>
                <a:srgbClr val="000000"/>
              </a:solidFill>
              <a:ea typeface="Times New Roman"/>
              <a:cs typeface="MyriadPro-Regular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49286" y="0"/>
              <a:ext cx="848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6-2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3431</TotalTime>
  <Words>308</Words>
  <Application>Microsoft Office PowerPoint</Application>
  <PresentationFormat>On-screen Show (4:3)</PresentationFormat>
  <Paragraphs>91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Custom Design</vt:lpstr>
      <vt:lpstr>Slide 1</vt:lpstr>
      <vt:lpstr>Planning Adjustments on a Work Sheet</vt:lpstr>
      <vt:lpstr>Supplies Adjustment on a Work Sheet</vt:lpstr>
      <vt:lpstr>Supplies Adjustment on a Work Sheet</vt:lpstr>
      <vt:lpstr>Prepaid Insurance Adjustment  on a Work Sheet</vt:lpstr>
      <vt:lpstr>Prepaid Insurance Adjustment  on a Work Sheet</vt:lpstr>
      <vt:lpstr>Proving the Adjustments Columns  of a Work Sheet</vt:lpstr>
      <vt:lpstr>Lesson 6-2 Audit Your Understanding</vt:lpstr>
      <vt:lpstr>Lesson 6-2 Audit Your Understanding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McLaughlin</dc:creator>
  <cp:lastModifiedBy>McLaughlin</cp:lastModifiedBy>
  <cp:revision>299</cp:revision>
  <dcterms:created xsi:type="dcterms:W3CDTF">2012-07-02T15:51:50Z</dcterms:created>
  <dcterms:modified xsi:type="dcterms:W3CDTF">2012-12-21T22:00:12Z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-748959103</vt:i4>
  </property>
  <property fmtid="{D5CDD505-2E9C-101B-9397-08002B2CF9AE}" pid="3" name="_NewReviewCycle">
    <vt:lpwstr/>
  </property>
  <property fmtid="{D5CDD505-2E9C-101B-9397-08002B2CF9AE}" pid="4" name="_EmailSubject">
    <vt:lpwstr>C21 PPT Sample Comments</vt:lpwstr>
  </property>
  <property fmtid="{D5CDD505-2E9C-101B-9397-08002B2CF9AE}" pid="5" name="_AuthorEmail">
    <vt:lpwstr>Diane.Bowdler@cengage.com</vt:lpwstr>
  </property>
  <property fmtid="{D5CDD505-2E9C-101B-9397-08002B2CF9AE}" pid="6" name="_AuthorEmailDisplayName">
    <vt:lpwstr>Bowdler, Diane</vt:lpwstr>
  </property>
</Properties>
</file>